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59" r:id="rId6"/>
    <p:sldId id="268" r:id="rId7"/>
    <p:sldId id="267" r:id="rId8"/>
    <p:sldId id="260" r:id="rId9"/>
    <p:sldId id="261" r:id="rId10"/>
    <p:sldId id="262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Moyato\KPMG_VI_New_raw_data_update_final%20(2.1.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P\Desktop\Moyato\KPMG_VI_New_raw_data_update_final%20(2.1.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[KPMG_VI_New_raw_data_update_final (2.1.1.xlsx]bike purchase in 3yrs!PivotTable7</c:name>
    <c:fmtId val="5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cap="none" spc="0" baseline="0">
                  <a:ln w="0"/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3976465441819772"/>
          <c:y val="0.19027777777777777"/>
          <c:w val="0.76023534558180228"/>
          <c:h val="0.7311111111111111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'bike purchase in 3yrs'!$C$3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'bike purchase in 3yrs'!$B$4:$B$6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'bike purchase in 3yrs'!$C$4:$C$6</c:f>
              <c:numCache>
                <c:formatCode>General</c:formatCode>
                <c:ptCount val="2"/>
                <c:pt idx="0">
                  <c:v>7386</c:v>
                </c:pt>
                <c:pt idx="1">
                  <c:v>6710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CA-4284-9BB2-3214C7F450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6291567"/>
        <c:axId val="1713981776"/>
      </c:barChart>
      <c:catAx>
        <c:axId val="9662915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3981776"/>
        <c:crosses val="autoZero"/>
        <c:auto val="1"/>
        <c:lblAlgn val="ctr"/>
        <c:lblOffset val="100"/>
        <c:noMultiLvlLbl val="0"/>
      </c:catAx>
      <c:valAx>
        <c:axId val="1713981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baseline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62915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cap="none" spc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25400" cap="flat" cmpd="sng" algn="ctr">
      <a:solidFill>
        <a:schemeClr val="accent2"/>
      </a:solidFill>
      <a:prstDash val="solid"/>
    </a:ln>
    <a:effectLst/>
  </c:spPr>
  <c:txPr>
    <a:bodyPr/>
    <a:lstStyle/>
    <a:p>
      <a:pPr>
        <a:defRPr b="0" cap="none" spc="0">
          <a:ln w="0"/>
          <a:solidFill>
            <a:schemeClr val="tx1"/>
          </a:solidFill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 (2.1.1.xlsx]wealth segment!PivotTable5</c:name>
    <c:fmtId val="30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'wealth segment'!$B$3:$B$4</c:f>
              <c:strCache>
                <c:ptCount val="1"/>
                <c:pt idx="0">
                  <c:v>Affluent 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'wealth segment'!$A$5:$A$12</c:f>
              <c:strCache>
                <c:ptCount val="7"/>
                <c:pt idx="0">
                  <c:v>21-31</c:v>
                </c:pt>
                <c:pt idx="1">
                  <c:v>31-41</c:v>
                </c:pt>
                <c:pt idx="2">
                  <c:v>41-51</c:v>
                </c:pt>
                <c:pt idx="3">
                  <c:v>51-61</c:v>
                </c:pt>
                <c:pt idx="4">
                  <c:v>61-71</c:v>
                </c:pt>
                <c:pt idx="5">
                  <c:v>71-81</c:v>
                </c:pt>
                <c:pt idx="6">
                  <c:v>81-91</c:v>
                </c:pt>
              </c:strCache>
            </c:strRef>
          </c:cat>
          <c:val>
            <c:numRef>
              <c:f>'wealth segment'!$B$5:$B$12</c:f>
              <c:numCache>
                <c:formatCode>General</c:formatCode>
                <c:ptCount val="7"/>
                <c:pt idx="0">
                  <c:v>324692.8499999998</c:v>
                </c:pt>
                <c:pt idx="1">
                  <c:v>309467.04999999964</c:v>
                </c:pt>
                <c:pt idx="2">
                  <c:v>624412.24999999988</c:v>
                </c:pt>
                <c:pt idx="3">
                  <c:v>374596.75999999954</c:v>
                </c:pt>
                <c:pt idx="4">
                  <c:v>240490.42999999976</c:v>
                </c:pt>
                <c:pt idx="5">
                  <c:v>2596.17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12-4CC6-834A-7AFAAC9F3FFD}"/>
            </c:ext>
          </c:extLst>
        </c:ser>
        <c:ser>
          <c:idx val="1"/>
          <c:order val="1"/>
          <c:tx>
            <c:strRef>
              <c:f>'wealth segment'!$C$3:$C$4</c:f>
              <c:strCache>
                <c:ptCount val="1"/>
                <c:pt idx="0">
                  <c:v>High Net Worth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'wealth segment'!$A$5:$A$12</c:f>
              <c:strCache>
                <c:ptCount val="7"/>
                <c:pt idx="0">
                  <c:v>21-31</c:v>
                </c:pt>
                <c:pt idx="1">
                  <c:v>31-41</c:v>
                </c:pt>
                <c:pt idx="2">
                  <c:v>41-51</c:v>
                </c:pt>
                <c:pt idx="3">
                  <c:v>51-61</c:v>
                </c:pt>
                <c:pt idx="4">
                  <c:v>61-71</c:v>
                </c:pt>
                <c:pt idx="5">
                  <c:v>71-81</c:v>
                </c:pt>
                <c:pt idx="6">
                  <c:v>81-91</c:v>
                </c:pt>
              </c:strCache>
            </c:strRef>
          </c:cat>
          <c:val>
            <c:numRef>
              <c:f>'wealth segment'!$C$5:$C$12</c:f>
              <c:numCache>
                <c:formatCode>General</c:formatCode>
                <c:ptCount val="7"/>
                <c:pt idx="0">
                  <c:v>280759.45999999979</c:v>
                </c:pt>
                <c:pt idx="1">
                  <c:v>390276.13999999955</c:v>
                </c:pt>
                <c:pt idx="2">
                  <c:v>652930.59999999986</c:v>
                </c:pt>
                <c:pt idx="3">
                  <c:v>348706.74999999994</c:v>
                </c:pt>
                <c:pt idx="4">
                  <c:v>255094.20999999944</c:v>
                </c:pt>
                <c:pt idx="5">
                  <c:v>4523.2299999999996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912-4CC6-834A-7AFAAC9F3FFD}"/>
            </c:ext>
          </c:extLst>
        </c:ser>
        <c:ser>
          <c:idx val="2"/>
          <c:order val="2"/>
          <c:tx>
            <c:strRef>
              <c:f>'wealth segment'!$D$3:$D$4</c:f>
              <c:strCache>
                <c:ptCount val="1"/>
                <c:pt idx="0">
                  <c:v>Mass Customer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'wealth segment'!$A$5:$A$12</c:f>
              <c:strCache>
                <c:ptCount val="7"/>
                <c:pt idx="0">
                  <c:v>21-31</c:v>
                </c:pt>
                <c:pt idx="1">
                  <c:v>31-41</c:v>
                </c:pt>
                <c:pt idx="2">
                  <c:v>41-51</c:v>
                </c:pt>
                <c:pt idx="3">
                  <c:v>51-61</c:v>
                </c:pt>
                <c:pt idx="4">
                  <c:v>61-71</c:v>
                </c:pt>
                <c:pt idx="5">
                  <c:v>71-81</c:v>
                </c:pt>
                <c:pt idx="6">
                  <c:v>81-91</c:v>
                </c:pt>
              </c:strCache>
            </c:strRef>
          </c:cat>
          <c:val>
            <c:numRef>
              <c:f>'wealth segment'!$D$5:$D$12</c:f>
              <c:numCache>
                <c:formatCode>General</c:formatCode>
                <c:ptCount val="7"/>
                <c:pt idx="0">
                  <c:v>580496.55000000005</c:v>
                </c:pt>
                <c:pt idx="1">
                  <c:v>624769.42000000086</c:v>
                </c:pt>
                <c:pt idx="2">
                  <c:v>1338489.4900000049</c:v>
                </c:pt>
                <c:pt idx="3">
                  <c:v>676027.13000000035</c:v>
                </c:pt>
                <c:pt idx="4">
                  <c:v>540232.23</c:v>
                </c:pt>
                <c:pt idx="6">
                  <c:v>1245.27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912-4CC6-834A-7AFAAC9F3F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974449503"/>
        <c:axId val="1089753487"/>
        <c:axId val="0"/>
      </c:bar3DChart>
      <c:catAx>
        <c:axId val="9744495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753487"/>
        <c:crosses val="autoZero"/>
        <c:auto val="1"/>
        <c:lblAlgn val="ctr"/>
        <c:lblOffset val="100"/>
        <c:noMultiLvlLbl val="0"/>
      </c:catAx>
      <c:valAx>
        <c:axId val="1089753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44495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dk1"/>
      </a:solidFill>
      <a:prstDash val="solid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 (2.1.1.xlsx]Sheet12!PivotTable8</c:name>
    <c:fmtId val="4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Sheet12!$C$3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Sheet12!$B$4:$B$13</c:f>
              <c:strCache>
                <c:ptCount val="9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Property</c:v>
                </c:pt>
                <c:pt idx="7">
                  <c:v>Retail</c:v>
                </c:pt>
                <c:pt idx="8">
                  <c:v>Telecommunications</c:v>
                </c:pt>
              </c:strCache>
            </c:strRef>
          </c:cat>
          <c:val>
            <c:numRef>
              <c:f>Sheet12!$C$4:$C$13</c:f>
              <c:numCache>
                <c:formatCode>"$"#,##0</c:formatCode>
                <c:ptCount val="9"/>
                <c:pt idx="0">
                  <c:v>248537.76999999967</c:v>
                </c:pt>
                <c:pt idx="1">
                  <c:v>342913.06999999954</c:v>
                </c:pt>
                <c:pt idx="2">
                  <c:v>1870856.1000000054</c:v>
                </c:pt>
                <c:pt idx="3">
                  <c:v>1456378.0300000026</c:v>
                </c:pt>
                <c:pt idx="4">
                  <c:v>498881.89999999973</c:v>
                </c:pt>
                <c:pt idx="5">
                  <c:v>1830778.4000000078</c:v>
                </c:pt>
                <c:pt idx="6">
                  <c:v>583951.50999999966</c:v>
                </c:pt>
                <c:pt idx="7">
                  <c:v>805905.62000000011</c:v>
                </c:pt>
                <c:pt idx="8">
                  <c:v>161152.34000000005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70-424D-824A-68A8F38750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7829216"/>
        <c:axId val="1713981360"/>
      </c:barChart>
      <c:catAx>
        <c:axId val="1717829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3981360"/>
        <c:crossesAt val="0"/>
        <c:auto val="1"/>
        <c:lblAlgn val="ctr"/>
        <c:lblOffset val="100"/>
        <c:noMultiLvlLbl val="0"/>
      </c:catAx>
      <c:valAx>
        <c:axId val="171398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7829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25400" cap="flat" cmpd="sng" algn="ctr">
      <a:solidFill>
        <a:schemeClr val="tx1"/>
      </a:solidFill>
      <a:prstDash val="solid"/>
    </a:ln>
    <a:effectLst/>
  </c:spPr>
  <c:txPr>
    <a:bodyPr/>
    <a:lstStyle/>
    <a:p>
      <a:pPr>
        <a:defRPr>
          <a:solidFill>
            <a:schemeClr val="tx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[Division Name] - [Engagement Manager], [Senior Consultant], [Junior Consultant]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2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pPr algn="ctr"/>
            <a:r>
              <a:rPr lang="en-US" dirty="0"/>
              <a:t>THANK YOU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algn="ctr"/>
            <a:r>
              <a:rPr lang="en-US" dirty="0"/>
              <a:t>Identifying And Recommending High Value Customers</a:t>
            </a:r>
          </a:p>
        </p:txBody>
      </p:sp>
      <p:sp>
        <p:nvSpPr>
          <p:cNvPr id="124" name="Shape 73"/>
          <p:cNvSpPr/>
          <p:nvPr/>
        </p:nvSpPr>
        <p:spPr>
          <a:xfrm>
            <a:off x="205024" y="2071392"/>
            <a:ext cx="4134600" cy="1985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1600" dirty="0"/>
              <a:t>Outline Of The Problem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Marketing team is trying to boost sales.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company wants to target 1000 new customers that will bring the highest value to the customer to.</a:t>
            </a:r>
          </a:p>
        </p:txBody>
      </p:sp>
      <p:sp>
        <p:nvSpPr>
          <p:cNvPr id="13" name="Shape 73">
            <a:extLst>
              <a:ext uri="{FF2B5EF4-FFF2-40B4-BE49-F238E27FC236}">
                <a16:creationId xmlns:a16="http://schemas.microsoft.com/office/drawing/2014/main" id="{C0D31C57-021D-4DB5-BE98-C484CE5B6234}"/>
              </a:ext>
            </a:extLst>
          </p:cNvPr>
          <p:cNvSpPr/>
          <p:nvPr/>
        </p:nvSpPr>
        <p:spPr>
          <a:xfrm>
            <a:off x="4804377" y="1893848"/>
            <a:ext cx="4134600" cy="291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/>
              <a:t>Approach For Data 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Bike related purchases for the last 3 years according to gender.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Top industries contributing the highest profit and bike related sales.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Wealth segment by age category.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Number if cars owned in each state.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Customer classification.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E497-8067-427C-AC78-7B4FA8690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Data Quality Assessment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2A873-DA46-4B6C-901D-BC2A73D1B5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1600" b="1" dirty="0">
                <a:solidFill>
                  <a:schemeClr val="tx1"/>
                </a:solidFill>
              </a:rPr>
              <a:t>Key issues dealt with to ensure data quality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B04B933-385A-4154-85FE-3CA26B335E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057165"/>
              </p:ext>
            </p:extLst>
          </p:nvPr>
        </p:nvGraphicFramePr>
        <p:xfrm>
          <a:off x="973667" y="1721802"/>
          <a:ext cx="7315200" cy="2055495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1156010">
                  <a:extLst>
                    <a:ext uri="{9D8B030D-6E8A-4147-A177-3AD203B41FA5}">
                      <a16:colId xmlns:a16="http://schemas.microsoft.com/office/drawing/2014/main" val="1058065382"/>
                    </a:ext>
                  </a:extLst>
                </a:gridCol>
                <a:gridCol w="1602391">
                  <a:extLst>
                    <a:ext uri="{9D8B030D-6E8A-4147-A177-3AD203B41FA5}">
                      <a16:colId xmlns:a16="http://schemas.microsoft.com/office/drawing/2014/main" val="2026220859"/>
                    </a:ext>
                  </a:extLst>
                </a:gridCol>
                <a:gridCol w="1385639">
                  <a:extLst>
                    <a:ext uri="{9D8B030D-6E8A-4147-A177-3AD203B41FA5}">
                      <a16:colId xmlns:a16="http://schemas.microsoft.com/office/drawing/2014/main" val="3669668104"/>
                    </a:ext>
                  </a:extLst>
                </a:gridCol>
                <a:gridCol w="1382777">
                  <a:extLst>
                    <a:ext uri="{9D8B030D-6E8A-4147-A177-3AD203B41FA5}">
                      <a16:colId xmlns:a16="http://schemas.microsoft.com/office/drawing/2014/main" val="463260652"/>
                    </a:ext>
                  </a:extLst>
                </a:gridCol>
                <a:gridCol w="1063015">
                  <a:extLst>
                    <a:ext uri="{9D8B030D-6E8A-4147-A177-3AD203B41FA5}">
                      <a16:colId xmlns:a16="http://schemas.microsoft.com/office/drawing/2014/main" val="1826810459"/>
                    </a:ext>
                  </a:extLst>
                </a:gridCol>
                <a:gridCol w="725368">
                  <a:extLst>
                    <a:ext uri="{9D8B030D-6E8A-4147-A177-3AD203B41FA5}">
                      <a16:colId xmlns:a16="http://schemas.microsoft.com/office/drawing/2014/main" val="3008153253"/>
                    </a:ext>
                  </a:extLst>
                </a:gridCol>
              </a:tblGrid>
              <a:tr h="1733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 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Accuracy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Completeness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consistency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Currency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Validity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2450233"/>
                  </a:ext>
                </a:extLst>
              </a:tr>
              <a:tr h="68516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Demographic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"/>
                      </a:pPr>
                      <a:r>
                        <a:rPr lang="en-US" sz="1050" dirty="0">
                          <a:effectLst/>
                        </a:rPr>
                        <a:t>DOB inaccurate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Char char=""/>
                      </a:pPr>
                      <a:r>
                        <a:rPr lang="en-US" sz="1050" dirty="0">
                          <a:effectLst/>
                        </a:rPr>
                        <a:t>Age missing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Job title missing 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id incomplete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Gender inconsistency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Deceased customers filtered out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 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4891225"/>
                  </a:ext>
                </a:extLst>
              </a:tr>
              <a:tr h="3378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address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 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Customer Id incomplete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State inconsistencies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 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 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5275313"/>
                  </a:ext>
                </a:extLst>
              </a:tr>
              <a:tr h="8591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Transactions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Profit missing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Customer id incomplete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Online order missing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Blank Brands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 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 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List price format.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Product sold date format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6712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94843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Bike Related Purchase over the Last Three Years Based On Gender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1223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Data shows, that females have made more bike related purchases compared to men.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Therefore, more campaigns should be geared towards females.</a:t>
            </a:r>
            <a:endParaRPr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64E6094-DBDF-42B3-BA1F-03F8615674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526555"/>
              </p:ext>
            </p:extLst>
          </p:nvPr>
        </p:nvGraphicFramePr>
        <p:xfrm>
          <a:off x="5255841" y="2208033"/>
          <a:ext cx="3803904" cy="2935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Profit Of Wealth Segment By Age Cluster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1754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Overall, the mass customer segment brings in the most profit across the different age cluster.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Mass customers between the ages of 41-51 are more likely to bring in more profit.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DDBE00D-635D-48B7-A170-AE1C9EBCDC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4520196"/>
              </p:ext>
            </p:extLst>
          </p:nvPr>
        </p:nvGraphicFramePr>
        <p:xfrm>
          <a:off x="4804377" y="2314036"/>
          <a:ext cx="42976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2856519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Top job Industry Contributing to Profit and Purchases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2020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 top job industry bringing in revenue are: Financial services, Health, Manufacturing.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These industry sectors are located within or outskirts of the city.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People based in cities are therefore a proven target customer base.</a:t>
            </a:r>
            <a:endParaRPr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983C8F56-4706-4F97-BE45-4EB6375607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0576585"/>
              </p:ext>
            </p:extLst>
          </p:nvPr>
        </p:nvGraphicFramePr>
        <p:xfrm>
          <a:off x="5331125" y="1591483"/>
          <a:ext cx="3812875" cy="3479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0516250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Classification – Targeting High Value customers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8844084" cy="1872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/>
              <a:t>These high value customers to be targeted from the new list: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Most of the customer will be female compared to males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These high value customers are going to be working in the financial service, Health or Manufacturing.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These customers are going to be from the ages of 41-51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2D0224-D1B8-4B68-9683-C9B2C520761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0788" y="1493042"/>
            <a:ext cx="8247603" cy="30300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57229F-FE15-4F2F-AFF4-D10FE0BE3011}"/>
              </a:ext>
            </a:extLst>
          </p:cNvPr>
          <p:cNvSpPr txBox="1"/>
          <p:nvPr/>
        </p:nvSpPr>
        <p:spPr>
          <a:xfrm>
            <a:off x="336430" y="1081517"/>
            <a:ext cx="6946771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This is a snapshot of the type of customers that fall under the high value </a:t>
            </a:r>
            <a:r>
              <a:rPr kumimoji="0" lang="en-US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classsification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7502</TotalTime>
  <Words>448</Words>
  <Application>Microsoft Office PowerPoint</Application>
  <PresentationFormat>On-screen Show (16:9)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Open Sans</vt:lpstr>
      <vt:lpstr>Open Sans Extrabold</vt:lpstr>
      <vt:lpstr>Open Sans Light</vt:lpstr>
      <vt:lpstr>Wingdings</vt:lpstr>
      <vt:lpstr>Simple Light</vt:lpstr>
      <vt:lpstr>PowerPoint Presentation</vt:lpstr>
      <vt:lpstr>PowerPoint Presentation</vt:lpstr>
      <vt:lpstr>PowerPoint Presentation</vt:lpstr>
      <vt:lpstr>Data Quality Assessment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16</cp:revision>
  <dcterms:modified xsi:type="dcterms:W3CDTF">2024-01-10T02:18:58Z</dcterms:modified>
</cp:coreProperties>
</file>